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Average"/>
      <p:regular r:id="rId15"/>
    </p:embeddedFont>
    <p:embeddedFont>
      <p:font typeface="Oswald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verage-regular.fntdata"/><Relationship Id="rId14" Type="http://schemas.openxmlformats.org/officeDocument/2006/relationships/slide" Target="slides/slide9.xml"/><Relationship Id="rId17" Type="http://schemas.openxmlformats.org/officeDocument/2006/relationships/font" Target="fonts/Oswald-bold.fntdata"/><Relationship Id="rId16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80f91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80f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c6f980f91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c6f980f9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c6f980f91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c6f980f9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c6f980f91_0_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c6f980f91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c6f980f91_0_3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c6f980f9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ec3a1a36a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ec3a1a36a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6ec3a1a36a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6ec3a1a36a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c6f980f91_0_4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c6f980f91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c6f980f91_0_8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c6f980f91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hyperlink" Target="https://www.thamizhvaananilango.com/pj-6-real-world-government-scheme-data-audit-rgs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0" y="374225"/>
            <a:ext cx="7801500" cy="227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/>
              <a:t>Data Analytics for Monitoring &amp; Evaluation of Government Schemes</a:t>
            </a:r>
            <a:endParaRPr sz="47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247613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A Case Study on Puducherry Welfare Schemes with Predictive &amp; Preventive Insights</a:t>
            </a:r>
            <a:endParaRPr sz="1900"/>
          </a:p>
        </p:txBody>
      </p:sp>
      <p:sp>
        <p:nvSpPr>
          <p:cNvPr id="61" name="Google Shape;61;p13"/>
          <p:cNvSpPr txBox="1"/>
          <p:nvPr>
            <p:ph idx="1" type="subTitle"/>
          </p:nvPr>
        </p:nvSpPr>
        <p:spPr>
          <a:xfrm>
            <a:off x="671250" y="440382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Presented by: Thamizhvaanan I</a:t>
            </a:r>
            <a:endParaRPr sz="1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Application No: SSMDA2024-10687</a:t>
            </a:r>
            <a:endParaRPr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347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Monitoring Beneficiary Trends </a:t>
            </a:r>
            <a:r>
              <a:rPr lang="en"/>
              <a:t>–</a:t>
            </a:r>
            <a:r>
              <a:rPr lang="en"/>
              <a:t> PM-KISAN DBT Scheme</a:t>
            </a:r>
            <a:endParaRPr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843725"/>
            <a:ext cx="8520600" cy="3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Scheme: PM-KISAN – Direct Benefit Transfer of ₹6,000/year to farmers  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311700" y="4718475"/>
            <a:ext cx="8520600" cy="3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 Location: Puducherry  Source: https://pmkisan.gov.in  Year: </a:t>
            </a:r>
            <a:r>
              <a:rPr lang="en" sz="1000"/>
              <a:t>2024 </a:t>
            </a:r>
            <a:r>
              <a:rPr lang="en" sz="1000"/>
              <a:t>Aug–Nov installment cycle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69" name="Google Shape;69;p14"/>
          <p:cNvSpPr txBox="1"/>
          <p:nvPr/>
        </p:nvSpPr>
        <p:spPr>
          <a:xfrm>
            <a:off x="629400" y="3639763"/>
            <a:ext cx="4817400" cy="96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Total Registered Farmers: 8,678  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Beneficiaries Receiving DBT: 8,033  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Women Beneficiaries: 3,168  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Farmers Not Receiving Payments: 645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4095950" y="3602877"/>
            <a:ext cx="4817400" cy="10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Insight: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- 645 eligible farmers have not received payments despite 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  being registered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</a:t>
            </a: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Monitoring gap of  </a:t>
            </a:r>
            <a:r>
              <a:rPr b="1" lang="en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7.43%</a:t>
            </a: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in last-mile DBT delivery  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71" name="Google Shape;71;p14" title="output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35200" y="1320173"/>
            <a:ext cx="3533149" cy="2191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title="outpu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6050" y="1286325"/>
            <a:ext cx="2967301" cy="22437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Anomaly Detection in Old Age Pension Scheme Disbursement</a:t>
            </a:r>
            <a:endParaRPr sz="2700"/>
          </a:p>
        </p:txBody>
      </p:sp>
      <p:sp>
        <p:nvSpPr>
          <p:cNvPr id="78" name="Google Shape;78;p15"/>
          <p:cNvSpPr txBox="1"/>
          <p:nvPr/>
        </p:nvSpPr>
        <p:spPr>
          <a:xfrm>
            <a:off x="230525" y="1017725"/>
            <a:ext cx="8416800" cy="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Scheme: Puducherry Old Age Pension                Eligibility: Citizens aged 55+                 Monthly Payout: ₹1,500 – ₹3,000 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692700" y="1647500"/>
            <a:ext cx="3316500" cy="27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Dataset: Simulated 5,000+ entries based on 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   real beneficiary patterns  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Duplicate Detection: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Python used for fuzzy matching (Name + DOB + Taluk)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- 108 flagged as potential duplicate beneficiaries  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Estimated Leakage Risk: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Total Annual Amount at Risk: </a:t>
            </a:r>
            <a:r>
              <a:rPr b="1" lang="en" sz="13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₹53.16 Lakhs</a:t>
            </a:r>
            <a:endParaRPr b="1" sz="13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1141325" y="4071300"/>
            <a:ext cx="7397100" cy="7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Similar Real-World Cases: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Delhi SCAM (2023):</a:t>
            </a: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3,000+ duplicate pensioners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Assam Widow Scheme Fraud (2022): Aadhaar-linked duplications 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</a:t>
            </a:r>
            <a:endParaRPr b="1"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81" name="Google Shape;81;p15" title="Screenshot 2025-07-12 19080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9175" y="1485425"/>
            <a:ext cx="3633941" cy="2357274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5"/>
          <p:cNvSpPr txBox="1"/>
          <p:nvPr/>
        </p:nvSpPr>
        <p:spPr>
          <a:xfrm>
            <a:off x="5032625" y="3842775"/>
            <a:ext cx="2979300" cy="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Sample of flagged duplicate entries using fuzzy matching</a:t>
            </a:r>
            <a:endParaRPr sz="9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3196350" y="4843350"/>
            <a:ext cx="2751300" cy="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Tools Used: Python (Pandas, FuzzyWuzzy), Excel</a:t>
            </a:r>
            <a:endParaRPr sz="9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title"/>
          </p:nvPr>
        </p:nvSpPr>
        <p:spPr>
          <a:xfrm>
            <a:off x="308700" y="515500"/>
            <a:ext cx="8526600" cy="107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/>
              <a:t>Forecasting Demand – Old Age Pension Scheme (2025–2030)</a:t>
            </a:r>
            <a:endParaRPr sz="3500"/>
          </a:p>
        </p:txBody>
      </p:sp>
      <p:sp>
        <p:nvSpPr>
          <p:cNvPr id="89" name="Google Shape;89;p16"/>
          <p:cNvSpPr txBox="1"/>
          <p:nvPr/>
        </p:nvSpPr>
        <p:spPr>
          <a:xfrm>
            <a:off x="207000" y="1591900"/>
            <a:ext cx="8730000" cy="5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Scheme: Puducherry Old Age Pension        Forecast Period: 2025 – 2030  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Method: Linear forecast based on historical trends &amp; population growth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90" name="Google Shape;90;p16" title="Screenshot 2025-07-12 173120.png"/>
          <p:cNvPicPr preferRelativeResize="0"/>
          <p:nvPr/>
        </p:nvPicPr>
        <p:blipFill rotWithShape="1">
          <a:blip r:embed="rId3">
            <a:alphaModFix/>
          </a:blip>
          <a:srcRect b="33498" l="0" r="9115" t="34478"/>
          <a:stretch/>
        </p:blipFill>
        <p:spPr>
          <a:xfrm>
            <a:off x="742225" y="3543838"/>
            <a:ext cx="2452025" cy="84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 title="Screenshot 2025-07-12 173201.png"/>
          <p:cNvPicPr preferRelativeResize="0"/>
          <p:nvPr/>
        </p:nvPicPr>
        <p:blipFill rotWithShape="1">
          <a:blip r:embed="rId4">
            <a:alphaModFix/>
          </a:blip>
          <a:srcRect b="31473" l="0" r="0" t="34039"/>
          <a:stretch/>
        </p:blipFill>
        <p:spPr>
          <a:xfrm>
            <a:off x="742225" y="2486362"/>
            <a:ext cx="2452025" cy="8481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6"/>
          <p:cNvSpPr txBox="1"/>
          <p:nvPr/>
        </p:nvSpPr>
        <p:spPr>
          <a:xfrm>
            <a:off x="3742800" y="2402125"/>
            <a:ext cx="4936800" cy="19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Beneficiary Growth: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- 2025: 1.2 lakh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- 2030: 1.53 lakh (projected)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Annual Growth Rate: ~5% in both beneficiaries &amp; cost  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Insight: Budget planning must consider aging population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93" name="Google Shape;93;p16"/>
          <p:cNvSpPr txBox="1"/>
          <p:nvPr/>
        </p:nvSpPr>
        <p:spPr>
          <a:xfrm>
            <a:off x="6407075" y="2402125"/>
            <a:ext cx="2175000" cy="9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Financial Forecast: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- 2025: ₹290 Cr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- 2030: ₹367.57 Cr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3742800" y="3984300"/>
            <a:ext cx="5143500" cy="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Data Sources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- Census 2011 + Projected 2021/2024 population data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rPr>
              <a:t>- NSSO + Population Foundation of India reports</a:t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/>
        </p:nvSpPr>
        <p:spPr>
          <a:xfrm>
            <a:off x="2926525" y="4691100"/>
            <a:ext cx="37197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Tools Used: Python (forecasting logic), Power BI (visualization)</a:t>
            </a:r>
            <a:endParaRPr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100" name="Google Shape;100;p17" title="Screenshot 2025-07-12 193046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625" y="759100"/>
            <a:ext cx="4267375" cy="3392732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7"/>
          <p:cNvSpPr txBox="1"/>
          <p:nvPr/>
        </p:nvSpPr>
        <p:spPr>
          <a:xfrm>
            <a:off x="5073675" y="711175"/>
            <a:ext cx="3453900" cy="216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Senior Citizens in Puducherry: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- 2024 Estimated Population: 16 lakhs</a:t>
            </a:r>
            <a:endParaRPr sz="12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- 9.7% aged 60+:  1.55 lakh seniors</a:t>
            </a:r>
            <a:endParaRPr sz="12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Assume 80% coverage: 1.2 lakh beneficiaries in 2025</a:t>
            </a:r>
            <a:endParaRPr sz="12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Growth Assumptions: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Annual Growth Rate: 5% (conservative)</a:t>
            </a:r>
            <a:endParaRPr sz="12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- Formula: Future = Present × (1 + rate)^years</a:t>
            </a:r>
            <a:endParaRPr sz="12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102" name="Google Shape;102;p17" title="Screenshot 2025-07-12 19405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95075" y="3097550"/>
            <a:ext cx="4058780" cy="1054288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7"/>
          <p:cNvSpPr txBox="1"/>
          <p:nvPr/>
        </p:nvSpPr>
        <p:spPr>
          <a:xfrm>
            <a:off x="964563" y="4151825"/>
            <a:ext cx="29475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Projected Rise in </a:t>
            </a:r>
            <a:r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Beneficiaries</a:t>
            </a:r>
            <a:r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&amp; Cost (2025–2030)</a:t>
            </a:r>
            <a:endParaRPr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8"/>
          <p:cNvSpPr txBox="1"/>
          <p:nvPr>
            <p:ph type="title"/>
          </p:nvPr>
        </p:nvSpPr>
        <p:spPr>
          <a:xfrm>
            <a:off x="645900" y="143775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Real-World RGSSS Data Validation</a:t>
            </a:r>
            <a:endParaRPr/>
          </a:p>
        </p:txBody>
      </p:sp>
      <p:sp>
        <p:nvSpPr>
          <p:cNvPr id="109" name="Google Shape;109;p18"/>
          <p:cNvSpPr txBox="1"/>
          <p:nvPr/>
        </p:nvSpPr>
        <p:spPr>
          <a:xfrm>
            <a:off x="1002600" y="765550"/>
            <a:ext cx="73074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To provide financial assistance to BPL individuals aged 18–60 in Puducherry in case of death or disability due to natural or accidental causes.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374200" y="1352650"/>
            <a:ext cx="5032200" cy="33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What I Did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Collected &amp; parsed 4 official RGSSS PDF orders.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Cleaned and standardized claimant names &amp; addresses.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How I Validated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Removed prefixes (S/o, W/o, D/o).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Applied fuzzy matching logic: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Name ≥ 90%, Address ≥ 85%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Checked across all 4 PDFs for duplicate beneficiaries.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Outcome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Parsed 1090 real entries.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No duplicates found — official data appears clean 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and consistent.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111" name="Google Shape;111;p18" title="Screenshot 2025-07-13 08324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2400" y="1885075"/>
            <a:ext cx="3675750" cy="22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 title="Screenshot 2025-07-13 114147.png"/>
          <p:cNvPicPr preferRelativeResize="0"/>
          <p:nvPr/>
        </p:nvPicPr>
        <p:blipFill rotWithShape="1">
          <a:blip r:embed="rId3">
            <a:alphaModFix/>
          </a:blip>
          <a:srcRect b="55499" l="0" r="0" t="1076"/>
          <a:stretch/>
        </p:blipFill>
        <p:spPr>
          <a:xfrm>
            <a:off x="285163" y="902725"/>
            <a:ext cx="8573676" cy="175494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/>
        </p:nvSpPr>
        <p:spPr>
          <a:xfrm>
            <a:off x="2611975" y="221825"/>
            <a:ext cx="4164900" cy="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CSV Export: Cleaned Dataset</a:t>
            </a:r>
            <a:endParaRPr sz="23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339575" y="2755525"/>
            <a:ext cx="8573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To prove the data was actually processed and cleaned, I exported the final entries into a structured CSV file.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4104400" y="3284575"/>
            <a:ext cx="4912500" cy="14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Source files: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RGSSS dated 18.10.2024.pdf   </a:t>
            </a: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RGSSS Dated 15.04.2025.pdf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RGSSS Dated 11.04.2025.pdf  </a:t>
            </a: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RGSSS Dated 21.04.2025.pdf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Total: 1090 validated entries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Ready for further analysis, audit, or visualization.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437450" y="3155725"/>
            <a:ext cx="34359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Each row includes: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Deceased person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Relationship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Relative Name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Cleaned address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Extracted amount (₹)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Source file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Claimant name (cleaned &amp; normalized)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title"/>
          </p:nvPr>
        </p:nvSpPr>
        <p:spPr>
          <a:xfrm>
            <a:off x="363425" y="369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 &amp; The Power of Data Analytics in Governance</a:t>
            </a:r>
            <a:endParaRPr/>
          </a:p>
        </p:txBody>
      </p:sp>
      <p:sp>
        <p:nvSpPr>
          <p:cNvPr id="126" name="Google Shape;126;p20"/>
          <p:cNvSpPr txBox="1"/>
          <p:nvPr>
            <p:ph idx="1" type="body"/>
          </p:nvPr>
        </p:nvSpPr>
        <p:spPr>
          <a:xfrm>
            <a:off x="187025" y="1094250"/>
            <a:ext cx="8957100" cy="87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PM-Kisan DBT: Gender &amp; Payment Monitoring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Identified </a:t>
            </a:r>
            <a:r>
              <a:rPr b="1" lang="en">
                <a:solidFill>
                  <a:schemeClr val="dk1"/>
                </a:solidFill>
              </a:rPr>
              <a:t>7.43%</a:t>
            </a:r>
            <a:r>
              <a:rPr lang="en">
                <a:solidFill>
                  <a:schemeClr val="dk1"/>
                </a:solidFill>
              </a:rPr>
              <a:t> of farmers not receiving benefits             - Found 39.4% women participation — key equity metric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187025" y="1724375"/>
            <a:ext cx="8873400" cy="103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Duplicate Detection in Pension Scheme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Flagged 108 potential duplicates using Python &amp; fuzzy matching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Estimated leakage: </a:t>
            </a:r>
            <a:r>
              <a:rPr b="1" lang="en">
                <a:solidFill>
                  <a:schemeClr val="dk1"/>
                </a:solidFill>
              </a:rPr>
              <a:t>₹53.16 Lakhs/year </a:t>
            </a:r>
            <a:r>
              <a:rPr lang="en">
                <a:solidFill>
                  <a:schemeClr val="dk1"/>
                </a:solidFill>
              </a:rPr>
              <a:t>                      - Inspired by real scams in Delhi &amp; Assam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187025" y="2648750"/>
            <a:ext cx="8645400" cy="103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Forecasting Future Scheme Demand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Used Census + growth logic to project costs till 2030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Found demand will grow by 27% in 5 years            - Predicted </a:t>
            </a:r>
            <a:r>
              <a:rPr b="1" lang="en">
                <a:solidFill>
                  <a:schemeClr val="dk1"/>
                </a:solidFill>
              </a:rPr>
              <a:t>₹367 Cr</a:t>
            </a:r>
            <a:r>
              <a:rPr lang="en">
                <a:solidFill>
                  <a:schemeClr val="dk1"/>
                </a:solidFill>
              </a:rPr>
              <a:t> required by 2030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176225" y="3551300"/>
            <a:ext cx="8645400" cy="142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Real-World RGSSS Audit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Parsed 1090 entries from 4 official RGSSS PDF orders (Oct 2024 – Apr 2025)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Cleaned and standardized claimant names &amp; separated amount from address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Applied fuzzy matching to detect duplicates across files (Name ≥ 90%, Address ≥ 85%)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Found no anomalies — official data appears clean and consistent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Thank you!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35" name="Google Shape;135;p21"/>
          <p:cNvSpPr txBox="1"/>
          <p:nvPr/>
        </p:nvSpPr>
        <p:spPr>
          <a:xfrm>
            <a:off x="1653300" y="1232700"/>
            <a:ext cx="59244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Thank You for the Opportunity</a:t>
            </a:r>
            <a:endParaRPr sz="1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I hope this presentation showed how data analytics  </a:t>
            </a:r>
            <a:endParaRPr sz="1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can make public welfare schemes more effective, fair, and future-ready.</a:t>
            </a:r>
            <a:endParaRPr sz="1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I’m ready to contribute to Puducherry’s transformation  </a:t>
            </a:r>
            <a:endParaRPr sz="1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with practical, actionable, and scalable data-driven solutions.</a:t>
            </a:r>
            <a:endParaRPr sz="1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1914300" y="4304000"/>
            <a:ext cx="5402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Thamizhvaanan I  </a:t>
            </a:r>
            <a:endParaRPr sz="13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SSMDA2024-10687</a:t>
            </a:r>
            <a:endParaRPr sz="13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137" name="Google Shape;137;p21" title="frame.png"/>
          <p:cNvPicPr preferRelativeResize="0"/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7577700" y="3548975"/>
            <a:ext cx="1274772" cy="1274772"/>
          </a:xfrm>
          <a:prstGeom prst="rect">
            <a:avLst/>
          </a:prstGeom>
          <a:noFill/>
          <a:ln>
            <a:noFill/>
          </a:ln>
          <a:effectLst>
            <a:outerShdw blurRad="457200" rotWithShape="0" algn="bl" dir="4620000" dist="152400">
              <a:srgbClr val="000000">
                <a:alpha val="49000"/>
              </a:srgbClr>
            </a:outerShdw>
          </a:effectLst>
        </p:spPr>
      </p:pic>
      <p:sp>
        <p:nvSpPr>
          <p:cNvPr id="138" name="Google Shape;138;p21"/>
          <p:cNvSpPr txBox="1"/>
          <p:nvPr/>
        </p:nvSpPr>
        <p:spPr>
          <a:xfrm>
            <a:off x="7577700" y="4823750"/>
            <a:ext cx="1457100" cy="3078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fadeDir="5400012" kx="0" rotWithShape="0" algn="bl" stPos="0" sy="-100000" ky="0"/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thamizhvaananilango.com</a:t>
            </a:r>
            <a:endParaRPr sz="80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